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535" r:id="rId3"/>
    <p:sldId id="259" r:id="rId4"/>
    <p:sldId id="544" r:id="rId5"/>
    <p:sldId id="548" r:id="rId6"/>
    <p:sldId id="549" r:id="rId7"/>
    <p:sldId id="550" r:id="rId8"/>
    <p:sldId id="539" r:id="rId9"/>
    <p:sldId id="547" r:id="rId10"/>
    <p:sldId id="551" r:id="rId11"/>
    <p:sldId id="552" r:id="rId12"/>
    <p:sldId id="553" r:id="rId13"/>
    <p:sldId id="567" r:id="rId14"/>
    <p:sldId id="568" r:id="rId15"/>
  </p:sldIdLst>
  <p:sldSz cx="9906000" cy="6858000" type="A4"/>
  <p:notesSz cx="6797675" cy="9928225"/>
  <p:defaultTextStyle>
    <a:defPPr>
      <a:defRPr lang="es-PY"/>
    </a:defPPr>
    <a:lvl1pPr marL="0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8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0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5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8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0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EB"/>
    <a:srgbClr val="FF7DDD"/>
    <a:srgbClr val="237D0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>
      <p:cViewPr>
        <p:scale>
          <a:sx n="110" d="100"/>
          <a:sy n="110" d="100"/>
        </p:scale>
        <p:origin x="1236" y="222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ano.DGEEC0\Desktop\A&#241;o%202020\1.%20Publicaciones\3.%20Pobreza\ANALISIS%20POBREZA%202019%20ACTUALIZ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92732377422136E-3"/>
          <c:y val="1.7626037194124401E-2"/>
          <c:w val="0.98610583279870623"/>
          <c:h val="0.85388836481346353"/>
        </c:manualLayout>
      </c:layout>
      <c:lineChart>
        <c:grouping val="standard"/>
        <c:varyColors val="0"/>
        <c:ser>
          <c:idx val="0"/>
          <c:order val="0"/>
          <c:tx>
            <c:strRef>
              <c:f>TOTAL!$B$5</c:f>
              <c:strCache>
                <c:ptCount val="1"/>
                <c:pt idx="0">
                  <c:v>Total País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marker>
          <c:dLbls>
            <c:dLbl>
              <c:idx val="4"/>
              <c:layout>
                <c:manualLayout>
                  <c:x val="-2.516396304541791E-2"/>
                  <c:y val="-3.6314210639343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BA-4A68-9D44-30F345633B78}"/>
                </c:ext>
              </c:extLst>
            </c:dLbl>
            <c:dLbl>
              <c:idx val="5"/>
              <c:layout>
                <c:manualLayout>
                  <c:x val="-2.6437442956623317E-2"/>
                  <c:y val="-3.274437624592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BA-4A68-9D44-30F345633B78}"/>
                </c:ext>
              </c:extLst>
            </c:dLbl>
            <c:dLbl>
              <c:idx val="6"/>
              <c:layout>
                <c:manualLayout>
                  <c:x val="-8.6088244737569878E-3"/>
                  <c:y val="-3.988404503275815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P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BA-4A68-9D44-30F345633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TOTAL!$C$4:$W$4</c:f>
              <c:strCache>
                <c:ptCount val="21"/>
                <c:pt idx="0">
                  <c:v>1997/98</c:v>
                </c:pt>
                <c:pt idx="1">
                  <c:v>1999</c:v>
                </c:pt>
                <c:pt idx="2">
                  <c:v>2000/01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strCache>
            </c:strRef>
          </c:cat>
          <c:val>
            <c:numRef>
              <c:f>TOTAL!$C$5:$W$5</c:f>
              <c:numCache>
                <c:formatCode>0.0</c:formatCode>
                <c:ptCount val="21"/>
                <c:pt idx="0">
                  <c:v>40.549999999999997</c:v>
                </c:pt>
                <c:pt idx="1">
                  <c:v>44.74</c:v>
                </c:pt>
                <c:pt idx="2">
                  <c:v>45.12</c:v>
                </c:pt>
                <c:pt idx="3">
                  <c:v>57.72</c:v>
                </c:pt>
                <c:pt idx="4">
                  <c:v>51.43</c:v>
                </c:pt>
                <c:pt idx="5">
                  <c:v>48.78</c:v>
                </c:pt>
                <c:pt idx="6">
                  <c:v>44.86</c:v>
                </c:pt>
                <c:pt idx="7">
                  <c:v>48.85</c:v>
                </c:pt>
                <c:pt idx="8">
                  <c:v>45.33</c:v>
                </c:pt>
                <c:pt idx="9">
                  <c:v>43.19</c:v>
                </c:pt>
                <c:pt idx="10">
                  <c:v>41.61</c:v>
                </c:pt>
                <c:pt idx="11">
                  <c:v>38.96</c:v>
                </c:pt>
                <c:pt idx="12">
                  <c:v>37.03</c:v>
                </c:pt>
                <c:pt idx="13">
                  <c:v>31.37</c:v>
                </c:pt>
                <c:pt idx="14">
                  <c:v>28</c:v>
                </c:pt>
                <c:pt idx="15">
                  <c:v>27.18</c:v>
                </c:pt>
                <c:pt idx="16">
                  <c:v>26.58</c:v>
                </c:pt>
                <c:pt idx="17">
                  <c:v>28.86</c:v>
                </c:pt>
                <c:pt idx="18">
                  <c:v>26.401562272878785</c:v>
                </c:pt>
                <c:pt idx="19">
                  <c:v>24.1858280645218</c:v>
                </c:pt>
                <c:pt idx="20">
                  <c:v>23.514936977288098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BA-4A68-9D44-30F345633B78}"/>
            </c:ext>
          </c:extLst>
        </c:ser>
        <c:ser>
          <c:idx val="1"/>
          <c:order val="1"/>
          <c:tx>
            <c:strRef>
              <c:f>TOTAL!$B$6</c:f>
              <c:strCache>
                <c:ptCount val="1"/>
                <c:pt idx="0">
                  <c:v>Urbana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6"/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3"/>
              <c:layout>
                <c:manualLayout>
                  <c:x val="-2.6437442956623317E-2"/>
                  <c:y val="8.272205775373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FBA-4A68-9D44-30F345633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Y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TOTAL!$C$4:$W$4</c:f>
              <c:strCache>
                <c:ptCount val="21"/>
                <c:pt idx="0">
                  <c:v>1997/98</c:v>
                </c:pt>
                <c:pt idx="1">
                  <c:v>1999</c:v>
                </c:pt>
                <c:pt idx="2">
                  <c:v>2000/01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strCache>
            </c:strRef>
          </c:cat>
          <c:val>
            <c:numRef>
              <c:f>TOTAL!$C$6:$W$6</c:f>
              <c:numCache>
                <c:formatCode>0.0</c:formatCode>
                <c:ptCount val="21"/>
                <c:pt idx="0">
                  <c:v>27.73</c:v>
                </c:pt>
                <c:pt idx="1">
                  <c:v>32.9</c:v>
                </c:pt>
                <c:pt idx="2">
                  <c:v>32.24</c:v>
                </c:pt>
                <c:pt idx="3">
                  <c:v>47.54</c:v>
                </c:pt>
                <c:pt idx="4">
                  <c:v>45.65</c:v>
                </c:pt>
                <c:pt idx="5">
                  <c:v>43.31</c:v>
                </c:pt>
                <c:pt idx="6">
                  <c:v>41.25</c:v>
                </c:pt>
                <c:pt idx="7">
                  <c:v>40.92</c:v>
                </c:pt>
                <c:pt idx="8">
                  <c:v>37.909999999999997</c:v>
                </c:pt>
                <c:pt idx="9">
                  <c:v>35.659999999999997</c:v>
                </c:pt>
                <c:pt idx="10">
                  <c:v>31.47</c:v>
                </c:pt>
                <c:pt idx="11">
                  <c:v>28.2</c:v>
                </c:pt>
                <c:pt idx="12">
                  <c:v>28.19</c:v>
                </c:pt>
                <c:pt idx="13">
                  <c:v>20.079999999999998</c:v>
                </c:pt>
                <c:pt idx="14">
                  <c:v>21.32</c:v>
                </c:pt>
                <c:pt idx="15">
                  <c:v>20.66</c:v>
                </c:pt>
                <c:pt idx="16">
                  <c:v>19.350000000000001</c:v>
                </c:pt>
                <c:pt idx="17">
                  <c:v>21.94</c:v>
                </c:pt>
                <c:pt idx="18">
                  <c:v>20.24860612994263</c:v>
                </c:pt>
                <c:pt idx="19">
                  <c:v>17.768637730716126</c:v>
                </c:pt>
                <c:pt idx="20">
                  <c:v>17.530373445457613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BA-4A68-9D44-30F345633B78}"/>
            </c:ext>
          </c:extLst>
        </c:ser>
        <c:ser>
          <c:idx val="2"/>
          <c:order val="2"/>
          <c:tx>
            <c:strRef>
              <c:f>TOTAL!$B$7</c:f>
              <c:strCache>
                <c:ptCount val="1"/>
                <c:pt idx="0">
                  <c:v>Rural</c:v>
                </c:pt>
              </c:strCache>
            </c:strRef>
          </c:tx>
          <c:marker>
            <c:symbol val="triangle"/>
            <c:size val="6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TOTAL!$C$4:$W$4</c:f>
              <c:strCache>
                <c:ptCount val="21"/>
                <c:pt idx="0">
                  <c:v>1997/98</c:v>
                </c:pt>
                <c:pt idx="1">
                  <c:v>1999</c:v>
                </c:pt>
                <c:pt idx="2">
                  <c:v>2000/01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strCache>
            </c:strRef>
          </c:cat>
          <c:val>
            <c:numRef>
              <c:f>TOTAL!$C$7:$W$7</c:f>
              <c:numCache>
                <c:formatCode>0.0</c:formatCode>
                <c:ptCount val="21"/>
                <c:pt idx="0">
                  <c:v>54.6</c:v>
                </c:pt>
                <c:pt idx="1">
                  <c:v>58.13</c:v>
                </c:pt>
                <c:pt idx="2">
                  <c:v>60.18</c:v>
                </c:pt>
                <c:pt idx="3">
                  <c:v>69.98</c:v>
                </c:pt>
                <c:pt idx="4">
                  <c:v>58.5</c:v>
                </c:pt>
                <c:pt idx="5">
                  <c:v>55.62</c:v>
                </c:pt>
                <c:pt idx="6">
                  <c:v>49.43</c:v>
                </c:pt>
                <c:pt idx="7">
                  <c:v>59.17</c:v>
                </c:pt>
                <c:pt idx="8">
                  <c:v>55.14</c:v>
                </c:pt>
                <c:pt idx="9">
                  <c:v>53.35</c:v>
                </c:pt>
                <c:pt idx="10">
                  <c:v>55.6</c:v>
                </c:pt>
                <c:pt idx="11">
                  <c:v>54.03</c:v>
                </c:pt>
                <c:pt idx="12">
                  <c:v>49.68</c:v>
                </c:pt>
                <c:pt idx="13">
                  <c:v>47.83</c:v>
                </c:pt>
                <c:pt idx="14">
                  <c:v>37.909999999999997</c:v>
                </c:pt>
                <c:pt idx="15">
                  <c:v>37.03</c:v>
                </c:pt>
                <c:pt idx="16">
                  <c:v>37.700000000000003</c:v>
                </c:pt>
                <c:pt idx="17">
                  <c:v>39.72</c:v>
                </c:pt>
                <c:pt idx="18">
                  <c:v>36.224667276498707</c:v>
                </c:pt>
                <c:pt idx="19">
                  <c:v>34.602701221513499</c:v>
                </c:pt>
                <c:pt idx="20">
                  <c:v>33.407371155366491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FBA-4A68-9D44-30F345633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84192"/>
        <c:axId val="165802368"/>
      </c:lineChart>
      <c:catAx>
        <c:axId val="165784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Y"/>
          </a:p>
        </c:txPr>
        <c:crossAx val="165802368"/>
        <c:crosses val="autoZero"/>
        <c:auto val="1"/>
        <c:lblAlgn val="ctr"/>
        <c:lblOffset val="100"/>
        <c:noMultiLvlLbl val="0"/>
      </c:catAx>
      <c:valAx>
        <c:axId val="1658023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6578419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47528496369178"/>
          <c:y val="0.93544699386213359"/>
          <c:w val="0.24991852736788558"/>
          <c:h val="5.459828980578918E-2"/>
        </c:manualLayout>
      </c:layout>
      <c:overlay val="0"/>
      <c:txPr>
        <a:bodyPr/>
        <a:lstStyle/>
        <a:p>
          <a:pPr>
            <a:defRPr sz="9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89999436995808E-3"/>
          <c:y val="1.8518518518518531E-2"/>
          <c:w val="0.99302100005630045"/>
          <c:h val="0.81373421808164248"/>
        </c:manualLayout>
      </c:layout>
      <c:lineChart>
        <c:grouping val="standard"/>
        <c:varyColors val="0"/>
        <c:ser>
          <c:idx val="0"/>
          <c:order val="0"/>
          <c:tx>
            <c:strRef>
              <c:f>EXTREMA!$E$5</c:f>
              <c:strCache>
                <c:ptCount val="1"/>
                <c:pt idx="0">
                  <c:v>Total País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EXTREMA!$F$4:$Z$4</c:f>
              <c:strCache>
                <c:ptCount val="21"/>
                <c:pt idx="0">
                  <c:v>1997/98</c:v>
                </c:pt>
                <c:pt idx="1">
                  <c:v>1999</c:v>
                </c:pt>
                <c:pt idx="2">
                  <c:v>2000/01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strCache>
            </c:strRef>
          </c:cat>
          <c:val>
            <c:numRef>
              <c:f>EXTREMA!$F$5:$Z$5</c:f>
              <c:numCache>
                <c:formatCode>0.0</c:formatCode>
                <c:ptCount val="21"/>
                <c:pt idx="0">
                  <c:v>12</c:v>
                </c:pt>
                <c:pt idx="1">
                  <c:v>11.55</c:v>
                </c:pt>
                <c:pt idx="2">
                  <c:v>11.52</c:v>
                </c:pt>
                <c:pt idx="3">
                  <c:v>16.21</c:v>
                </c:pt>
                <c:pt idx="4">
                  <c:v>12.58</c:v>
                </c:pt>
                <c:pt idx="5">
                  <c:v>9.06</c:v>
                </c:pt>
                <c:pt idx="6">
                  <c:v>9.08</c:v>
                </c:pt>
                <c:pt idx="7">
                  <c:v>15.18</c:v>
                </c:pt>
                <c:pt idx="8">
                  <c:v>13.93</c:v>
                </c:pt>
                <c:pt idx="9">
                  <c:v>10.47</c:v>
                </c:pt>
                <c:pt idx="10">
                  <c:v>11.27</c:v>
                </c:pt>
                <c:pt idx="11">
                  <c:v>11.77</c:v>
                </c:pt>
                <c:pt idx="12">
                  <c:v>11.76</c:v>
                </c:pt>
                <c:pt idx="13">
                  <c:v>7.38</c:v>
                </c:pt>
                <c:pt idx="14">
                  <c:v>5.69</c:v>
                </c:pt>
                <c:pt idx="15">
                  <c:v>5.47</c:v>
                </c:pt>
                <c:pt idx="16">
                  <c:v>5.42</c:v>
                </c:pt>
                <c:pt idx="17">
                  <c:v>5.73</c:v>
                </c:pt>
                <c:pt idx="18">
                  <c:v>4.4064361299391654</c:v>
                </c:pt>
                <c:pt idx="19">
                  <c:v>4.8256904431128893</c:v>
                </c:pt>
                <c:pt idx="20">
                  <c:v>4.0303998415244084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D-46AA-9FC4-C33E9808CDA8}"/>
            </c:ext>
          </c:extLst>
        </c:ser>
        <c:ser>
          <c:idx val="1"/>
          <c:order val="1"/>
          <c:tx>
            <c:strRef>
              <c:f>EXTREMA!$E$6</c:f>
              <c:strCache>
                <c:ptCount val="1"/>
                <c:pt idx="0">
                  <c:v>Urbana</c:v>
                </c:pt>
              </c:strCache>
            </c:strRef>
          </c:tx>
          <c:dLbls>
            <c:dLbl>
              <c:idx val="20"/>
              <c:layout>
                <c:manualLayout>
                  <c:x val="-1.7848412462231802E-2"/>
                  <c:y val="-3.5740073001141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1D-46AA-9FC4-C33E9808C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EXTREMA!$F$4:$Z$4</c:f>
              <c:strCache>
                <c:ptCount val="21"/>
                <c:pt idx="0">
                  <c:v>1997/98</c:v>
                </c:pt>
                <c:pt idx="1">
                  <c:v>1999</c:v>
                </c:pt>
                <c:pt idx="2">
                  <c:v>2000/01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strCache>
            </c:strRef>
          </c:cat>
          <c:val>
            <c:numRef>
              <c:f>EXTREMA!$F$6:$Z$6</c:f>
              <c:numCache>
                <c:formatCode>0.0</c:formatCode>
                <c:ptCount val="21"/>
                <c:pt idx="0">
                  <c:v>3.18</c:v>
                </c:pt>
                <c:pt idx="1">
                  <c:v>3.02</c:v>
                </c:pt>
                <c:pt idx="2">
                  <c:v>3.38</c:v>
                </c:pt>
                <c:pt idx="3">
                  <c:v>6.22</c:v>
                </c:pt>
                <c:pt idx="4">
                  <c:v>5.73</c:v>
                </c:pt>
                <c:pt idx="5">
                  <c:v>4.5</c:v>
                </c:pt>
                <c:pt idx="6">
                  <c:v>4.41</c:v>
                </c:pt>
                <c:pt idx="7">
                  <c:v>7.24</c:v>
                </c:pt>
                <c:pt idx="8">
                  <c:v>6.24</c:v>
                </c:pt>
                <c:pt idx="9">
                  <c:v>3.81</c:v>
                </c:pt>
                <c:pt idx="10">
                  <c:v>3.99</c:v>
                </c:pt>
                <c:pt idx="11">
                  <c:v>3.79</c:v>
                </c:pt>
                <c:pt idx="12">
                  <c:v>4.8600000000000003</c:v>
                </c:pt>
                <c:pt idx="13">
                  <c:v>1.74</c:v>
                </c:pt>
                <c:pt idx="14">
                  <c:v>2.2000000000000002</c:v>
                </c:pt>
                <c:pt idx="15">
                  <c:v>2</c:v>
                </c:pt>
                <c:pt idx="16">
                  <c:v>1.64</c:v>
                </c:pt>
                <c:pt idx="17">
                  <c:v>1.63</c:v>
                </c:pt>
                <c:pt idx="18">
                  <c:v>1.5477238796227946</c:v>
                </c:pt>
                <c:pt idx="19">
                  <c:v>1.6260359336164851</c:v>
                </c:pt>
                <c:pt idx="20">
                  <c:v>1.7734184012997962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1D-46AA-9FC4-C33E9808CDA8}"/>
            </c:ext>
          </c:extLst>
        </c:ser>
        <c:ser>
          <c:idx val="2"/>
          <c:order val="2"/>
          <c:tx>
            <c:strRef>
              <c:f>EXTREMA!$E$7</c:f>
              <c:strCache>
                <c:ptCount val="1"/>
                <c:pt idx="0">
                  <c:v>Rural</c:v>
                </c:pt>
              </c:strCache>
            </c:strRef>
          </c:tx>
          <c:dLbls>
            <c:dLbl>
              <c:idx val="2"/>
              <c:layout>
                <c:manualLayout>
                  <c:x val="-3.1743375174337556E-2"/>
                  <c:y val="-0.10249456530459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1D-46AA-9FC4-C33E9808CDA8}"/>
                </c:ext>
              </c:extLst>
            </c:dLbl>
            <c:dLbl>
              <c:idx val="4"/>
              <c:layout>
                <c:manualLayout>
                  <c:x val="-1.221757322175733E-2"/>
                  <c:y val="-4.6280255996423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1D-46AA-9FC4-C33E9808CDA8}"/>
                </c:ext>
              </c:extLst>
            </c:dLbl>
            <c:dLbl>
              <c:idx val="5"/>
              <c:layout>
                <c:manualLayout>
                  <c:x val="-2.8953974895397479E-2"/>
                  <c:y val="-7.7900804982269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1D-46AA-9FC4-C33E9808CDA8}"/>
                </c:ext>
              </c:extLst>
            </c:dLbl>
            <c:dLbl>
              <c:idx val="6"/>
              <c:layout>
                <c:manualLayout>
                  <c:x val="-3.3138075313807532E-2"/>
                  <c:y val="-7.7900804982269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1D-46AA-9FC4-C33E9808CDA8}"/>
                </c:ext>
              </c:extLst>
            </c:dLbl>
            <c:dLbl>
              <c:idx val="13"/>
              <c:layout>
                <c:manualLayout>
                  <c:x val="-1.0822873082287325E-2"/>
                  <c:y val="-5.6820438991705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1D-46AA-9FC4-C33E9808CDA8}"/>
                </c:ext>
              </c:extLst>
            </c:dLbl>
            <c:dLbl>
              <c:idx val="14"/>
              <c:layout>
                <c:manualLayout>
                  <c:x val="-2.4769874476987447E-2"/>
                  <c:y val="-8.4927593645791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41D-46AA-9FC4-C33E9808C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EXTREMA!$F$4:$Z$4</c:f>
              <c:strCache>
                <c:ptCount val="21"/>
                <c:pt idx="0">
                  <c:v>1997/98</c:v>
                </c:pt>
                <c:pt idx="1">
                  <c:v>1999</c:v>
                </c:pt>
                <c:pt idx="2">
                  <c:v>2000/01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</c:strCache>
            </c:strRef>
          </c:cat>
          <c:val>
            <c:numRef>
              <c:f>EXTREMA!$F$7:$Z$7</c:f>
              <c:numCache>
                <c:formatCode>0.0</c:formatCode>
                <c:ptCount val="21"/>
                <c:pt idx="0">
                  <c:v>21.66</c:v>
                </c:pt>
                <c:pt idx="1">
                  <c:v>21.19</c:v>
                </c:pt>
                <c:pt idx="2">
                  <c:v>21.05</c:v>
                </c:pt>
                <c:pt idx="3">
                  <c:v>28.23</c:v>
                </c:pt>
                <c:pt idx="4">
                  <c:v>20.97</c:v>
                </c:pt>
                <c:pt idx="5">
                  <c:v>14.76</c:v>
                </c:pt>
                <c:pt idx="6">
                  <c:v>15</c:v>
                </c:pt>
                <c:pt idx="7">
                  <c:v>25.5</c:v>
                </c:pt>
                <c:pt idx="8">
                  <c:v>24.12</c:v>
                </c:pt>
                <c:pt idx="9">
                  <c:v>19.47</c:v>
                </c:pt>
                <c:pt idx="10">
                  <c:v>21.3</c:v>
                </c:pt>
                <c:pt idx="11">
                  <c:v>22.95</c:v>
                </c:pt>
                <c:pt idx="12">
                  <c:v>21.64</c:v>
                </c:pt>
                <c:pt idx="13">
                  <c:v>15.62</c:v>
                </c:pt>
                <c:pt idx="14">
                  <c:v>10.86</c:v>
                </c:pt>
                <c:pt idx="15">
                  <c:v>10.72</c:v>
                </c:pt>
                <c:pt idx="16">
                  <c:v>11.24</c:v>
                </c:pt>
                <c:pt idx="17">
                  <c:v>12.17</c:v>
                </c:pt>
                <c:pt idx="18">
                  <c:v>8.9703286651120244</c:v>
                </c:pt>
                <c:pt idx="19">
                  <c:v>10.019613864089859</c:v>
                </c:pt>
                <c:pt idx="20">
                  <c:v>7.7611715544177988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41D-46AA-9FC4-C33E9808C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563840"/>
        <c:axId val="172565632"/>
      </c:lineChart>
      <c:catAx>
        <c:axId val="172563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Y"/>
          </a:p>
        </c:txPr>
        <c:crossAx val="172565632"/>
        <c:crosses val="autoZero"/>
        <c:auto val="1"/>
        <c:lblAlgn val="ctr"/>
        <c:lblOffset val="100"/>
        <c:noMultiLvlLbl val="0"/>
      </c:catAx>
      <c:valAx>
        <c:axId val="1725656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72563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s-PY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6C967-ACB4-4802-93B7-D19A4CC7EF6C}" type="datetimeFigureOut">
              <a:rPr lang="es-ES" smtClean="0"/>
              <a:pPr/>
              <a:t>24/03/2020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0F1A-F69E-4BBD-A421-17EF2B2D4D0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274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5F664-B4CF-42C2-BFC5-AA2F94C80CA2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CB37-8E3E-4EF0-9405-B2AAE02B5EF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0382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8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0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5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8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0" algn="l" defTabSz="914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92260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10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12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7025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4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5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6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7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8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CB37-8E3E-4EF0-9405-B2AAE02B5EF4}" type="slidenum">
              <a:rPr lang="es-PY" smtClean="0"/>
              <a:pPr/>
              <a:t>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02986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1" y="2130429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860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1326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1" y="274642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9330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1" y="2130429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876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7354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7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5924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4478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8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8" indent="0">
              <a:buNone/>
              <a:defRPr sz="1600" b="1"/>
            </a:lvl8pPr>
            <a:lvl9pPr marL="365714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8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8" indent="0">
              <a:buNone/>
              <a:defRPr sz="1600" b="1"/>
            </a:lvl8pPr>
            <a:lvl9pPr marL="365714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6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83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370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43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3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8" indent="0">
              <a:buNone/>
              <a:defRPr sz="900"/>
            </a:lvl4pPr>
            <a:lvl5pPr marL="1828570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8" indent="0">
              <a:buNone/>
              <a:defRPr sz="900"/>
            </a:lvl8pPr>
            <a:lvl9pPr marL="36571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9763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8226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5" indent="0">
              <a:buNone/>
              <a:defRPr sz="2400"/>
            </a:lvl3pPr>
            <a:lvl4pPr marL="1371428" indent="0">
              <a:buNone/>
              <a:defRPr sz="2000"/>
            </a:lvl4pPr>
            <a:lvl5pPr marL="1828570" indent="0">
              <a:buNone/>
              <a:defRPr sz="2000"/>
            </a:lvl5pPr>
            <a:lvl6pPr marL="2285712" indent="0">
              <a:buNone/>
              <a:defRPr sz="2000"/>
            </a:lvl6pPr>
            <a:lvl7pPr marL="2742855" indent="0">
              <a:buNone/>
              <a:defRPr sz="2000"/>
            </a:lvl7pPr>
            <a:lvl8pPr marL="3199998" indent="0">
              <a:buNone/>
              <a:defRPr sz="2000"/>
            </a:lvl8pPr>
            <a:lvl9pPr marL="365714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8" indent="0">
              <a:buNone/>
              <a:defRPr sz="900"/>
            </a:lvl4pPr>
            <a:lvl5pPr marL="1828570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8" indent="0">
              <a:buNone/>
              <a:defRPr sz="900"/>
            </a:lvl8pPr>
            <a:lvl9pPr marL="36571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881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6383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1" y="274642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300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7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8045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8091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8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8" indent="0">
              <a:buNone/>
              <a:defRPr sz="1600" b="1"/>
            </a:lvl8pPr>
            <a:lvl9pPr marL="365714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8" indent="0">
              <a:buNone/>
              <a:defRPr sz="1600" b="1"/>
            </a:lvl4pPr>
            <a:lvl5pPr marL="1828570" indent="0">
              <a:buNone/>
              <a:defRPr sz="1600" b="1"/>
            </a:lvl5pPr>
            <a:lvl6pPr marL="2285712" indent="0">
              <a:buNone/>
              <a:defRPr sz="1600" b="1"/>
            </a:lvl6pPr>
            <a:lvl7pPr marL="2742855" indent="0">
              <a:buNone/>
              <a:defRPr sz="1600" b="1"/>
            </a:lvl7pPr>
            <a:lvl8pPr marL="3199998" indent="0">
              <a:buNone/>
              <a:defRPr sz="1600" b="1"/>
            </a:lvl8pPr>
            <a:lvl9pPr marL="365714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6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948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33165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807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3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8" indent="0">
              <a:buNone/>
              <a:defRPr sz="900"/>
            </a:lvl4pPr>
            <a:lvl5pPr marL="1828570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8" indent="0">
              <a:buNone/>
              <a:defRPr sz="900"/>
            </a:lvl8pPr>
            <a:lvl9pPr marL="36571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4788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5" indent="0">
              <a:buNone/>
              <a:defRPr sz="2400"/>
            </a:lvl3pPr>
            <a:lvl4pPr marL="1371428" indent="0">
              <a:buNone/>
              <a:defRPr sz="2000"/>
            </a:lvl4pPr>
            <a:lvl5pPr marL="1828570" indent="0">
              <a:buNone/>
              <a:defRPr sz="2000"/>
            </a:lvl5pPr>
            <a:lvl6pPr marL="2285712" indent="0">
              <a:buNone/>
              <a:defRPr sz="2000"/>
            </a:lvl6pPr>
            <a:lvl7pPr marL="2742855" indent="0">
              <a:buNone/>
              <a:defRPr sz="2000"/>
            </a:lvl7pPr>
            <a:lvl8pPr marL="3199998" indent="0">
              <a:buNone/>
              <a:defRPr sz="2000"/>
            </a:lvl8pPr>
            <a:lvl9pPr marL="3657140" indent="0">
              <a:buNone/>
              <a:defRPr sz="2000"/>
            </a:lvl9pPr>
          </a:lstStyle>
          <a:p>
            <a:endParaRPr lang="es-PY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8" indent="0">
              <a:buNone/>
              <a:defRPr sz="900"/>
            </a:lvl4pPr>
            <a:lvl5pPr marL="1828570" indent="0">
              <a:buNone/>
              <a:defRPr sz="900"/>
            </a:lvl5pPr>
            <a:lvl6pPr marL="2285712" indent="0">
              <a:buNone/>
              <a:defRPr sz="900"/>
            </a:lvl6pPr>
            <a:lvl7pPr marL="2742855" indent="0">
              <a:buNone/>
              <a:defRPr sz="900"/>
            </a:lvl7pPr>
            <a:lvl8pPr marL="3199998" indent="0">
              <a:buNone/>
              <a:defRPr sz="900"/>
            </a:lvl8pPr>
            <a:lvl9pPr marL="365714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315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1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1" y="6356354"/>
            <a:ext cx="2311401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1147-7C05-40EC-AE2C-1B910D74E049}" type="datetimeFigureOut">
              <a:rPr lang="es-PY" smtClean="0"/>
              <a:pPr/>
              <a:t>24/3/2020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2" y="6356354"/>
            <a:ext cx="31369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1" y="6356354"/>
            <a:ext cx="2311401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0F2C5-D2F4-413D-A1E0-19AFDC685C34}" type="slidenum">
              <a:rPr lang="es-PY" smtClean="0"/>
              <a:pPr/>
              <a:t>‹Nº›</a:t>
            </a:fld>
            <a:endParaRPr lang="es-PY" dirty="0"/>
          </a:p>
        </p:txBody>
      </p:sp>
      <p:pic>
        <p:nvPicPr>
          <p:cNvPr id="8" name="Picture 4" descr="D:\LETICIA ESCOBAR\CENTRAL DGEEC\EN COLORES\blanco y negro.pn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906000" cy="39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2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9" indent="-228571" algn="l" defTabSz="9142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1" indent="-228571" algn="l" defTabSz="9142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3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7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9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1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endParaRPr lang="es-PY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1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Y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1" y="6356354"/>
            <a:ext cx="2311401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6555-4C37-4621-9E7B-78EF39C93CF4}" type="datetimeFigureOut">
              <a:rPr lang="es-PY" smtClean="0"/>
              <a:t>24/3/2020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2" y="6356354"/>
            <a:ext cx="31369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1" y="6356354"/>
            <a:ext cx="2311401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8D74-170B-44BF-96A2-9512EF4AFD0D}" type="slidenum">
              <a:rPr lang="es-PY" smtClean="0"/>
              <a:t>‹Nº›</a:t>
            </a:fld>
            <a:endParaRPr lang="es-PY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5" y="404664"/>
            <a:ext cx="2808000" cy="6598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76" y="549436"/>
            <a:ext cx="3367758" cy="5033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96" y="404664"/>
            <a:ext cx="233189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9" indent="-228571" algn="l" defTabSz="9142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1" indent="-228571" algn="l" defTabSz="9142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3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7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9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1" algn="l" defTabSz="9142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Hoja_de_c_lculo_de_Microsoft_Excel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73879" y="1412776"/>
            <a:ext cx="8780398" cy="4968552"/>
          </a:xfrm>
          <a:effectLst/>
        </p:spPr>
        <p:txBody>
          <a:bodyPr>
            <a:normAutofit/>
          </a:bodyPr>
          <a:lstStyle/>
          <a:p>
            <a:pPr algn="r">
              <a:defRPr/>
            </a:pPr>
            <a: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s-PY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s-PY" sz="3600" b="1" dirty="0">
                <a:latin typeface="+mn-lt"/>
                <a:ea typeface="+mn-ea"/>
                <a:cs typeface="+mn-cs"/>
              </a:rPr>
              <a:t/>
            </a:r>
            <a:br>
              <a:rPr lang="es-PY" sz="3600" b="1" dirty="0">
                <a:latin typeface="+mn-lt"/>
                <a:ea typeface="+mn-ea"/>
                <a:cs typeface="+mn-cs"/>
              </a:rPr>
            </a:br>
            <a:endParaRPr lang="es-PY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9218" name="Picture 2" descr="C:\Users\ncano.DGEEC0\AppData\Local\Microsoft\Windows\Temporary Internet Files\Content.Outlook\KE2D9P6G\tapa p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30387"/>
            <a:ext cx="8536515" cy="60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6141" y="262919"/>
            <a:ext cx="9289912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200" b="1" dirty="0"/>
              <a:t>Análisis de los componentes de la pobreza monetaria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39951" y="857056"/>
            <a:ext cx="4492552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400" b="1" dirty="0"/>
              <a:t>Ingresos per cápita de los </a:t>
            </a:r>
            <a:r>
              <a:rPr lang="es-PY" sz="2400" b="1" dirty="0" smtClean="0"/>
              <a:t>hogares</a:t>
            </a:r>
            <a:endParaRPr lang="es-PY" sz="24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10827"/>
              </p:ext>
            </p:extLst>
          </p:nvPr>
        </p:nvGraphicFramePr>
        <p:xfrm>
          <a:off x="339951" y="1318709"/>
          <a:ext cx="9365579" cy="5206634"/>
        </p:xfrm>
        <a:graphic>
          <a:graphicData uri="http://schemas.openxmlformats.org/drawingml/2006/table">
            <a:tbl>
              <a:tblPr/>
              <a:tblGrid>
                <a:gridCol w="2914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2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498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Urbana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 de ingreso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Diferencia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1.813.598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1.874.390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60.793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1.404.725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1.462.850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58.125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495.747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507.957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12.211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Decil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AFECTADOS A POBREZA EXTREMA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389.009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390.053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1.044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272.745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261.336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(11.410)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138.308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157.861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19.553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498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Decil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AFECTADOS A POBREZA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637.069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648.083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11.014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483.733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15.108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200.376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186.307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(14.069)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11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Fuente: DGEEC. Encuesta Permanente de Hogares Continua 2018 - 2019.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117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2480" y="260650"/>
            <a:ext cx="9289032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200" b="1" dirty="0"/>
              <a:t>Análisis de los componentes de la pobreza monetaria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9770" y="1034271"/>
            <a:ext cx="4492552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400" b="1" dirty="0"/>
              <a:t>Ingresos per cápita de los </a:t>
            </a:r>
            <a:r>
              <a:rPr lang="es-PY" sz="2400" b="1" dirty="0" smtClean="0"/>
              <a:t>hogares</a:t>
            </a:r>
            <a:endParaRPr lang="es-PY" sz="24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4959"/>
              </p:ext>
            </p:extLst>
          </p:nvPr>
        </p:nvGraphicFramePr>
        <p:xfrm>
          <a:off x="416496" y="1505109"/>
          <a:ext cx="9001000" cy="5164250"/>
        </p:xfrm>
        <a:graphic>
          <a:graphicData uri="http://schemas.openxmlformats.org/drawingml/2006/table">
            <a:tbl>
              <a:tblPr/>
              <a:tblGrid>
                <a:gridCol w="280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2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696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 de ingreso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Diferencia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1.007.936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1.042.946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35.010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795.552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824.278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28.726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243.785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252.974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9.188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Decil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AFECTADOS A POBREZA EXTREMA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176.661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199.571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22.910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86.667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9.544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94.611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109.600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14.989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696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Decil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PY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AFECTADOS A POBREZA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296.843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316.544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19.701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176.912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175.895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(1.017)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126.293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144.999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18.706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Decil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390.858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415.630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24.772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233.356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258.479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25.123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167.584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176.771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9.187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Decil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per capita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493.669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512.140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18.470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329.858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(4.423)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 no laboral percápita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176.068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25.349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03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Fuente: DGEEC. Encuesta Permanente de Hogares Continua 2018 - 2019.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03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0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0652" y="260652"/>
            <a:ext cx="9205023" cy="646321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s-PY" sz="3600" b="1" i="1" dirty="0">
                <a:latin typeface="Arial Narrow" pitchFamily="34" charset="0"/>
              </a:rPr>
              <a:t>Ficha Técnica</a:t>
            </a:r>
            <a:endParaRPr lang="es-PY" sz="3600" i="1" dirty="0">
              <a:latin typeface="Arial Narrow" pitchFamily="34" charset="0"/>
            </a:endParaRPr>
          </a:p>
        </p:txBody>
      </p:sp>
      <p:graphicFrame>
        <p:nvGraphicFramePr>
          <p:cNvPr id="4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37752"/>
              </p:ext>
            </p:extLst>
          </p:nvPr>
        </p:nvGraphicFramePr>
        <p:xfrm>
          <a:off x="442903" y="1052736"/>
          <a:ext cx="9037583" cy="5423740"/>
        </p:xfrm>
        <a:graphic>
          <a:graphicData uri="http://schemas.openxmlformats.org/drawingml/2006/table">
            <a:tbl>
              <a:tblPr firstRow="1" bandRow="1"/>
              <a:tblGrid>
                <a:gridCol w="207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6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600" b="1" dirty="0" smtClean="0"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r>
                        <a:rPr lang="es-CL" sz="1600" b="1" baseline="0" dirty="0" smtClean="0"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Objetivo</a:t>
                      </a:r>
                      <a:endParaRPr lang="es-CL" sz="1600" b="1" dirty="0"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objetivo principal de la Encuesta Permanente de Hogares Continua </a:t>
                      </a: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</a:t>
                      </a: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 generar indicadores relacionados con el empleo, el desempleo, los ingresos y otras características sociales y económicas, que permitan conocer la evolución del bienestar de la población paraguaya.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1600" b="1" dirty="0" smtClean="0"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r>
                        <a:rPr lang="es-CL" sz="1600" b="1" baseline="0" dirty="0" smtClean="0"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Ámbito Poblacional y geográfico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investigación está dirigida a la población que reside habitual o permanentemente en viviendas particulares.</a:t>
                      </a:r>
                      <a:r>
                        <a:rPr lang="es-PY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muestra total de la EPHC </a:t>
                      </a: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</a:t>
                      </a: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incluye 15 departamentos del país más Asunción. (No</a:t>
                      </a:r>
                      <a:r>
                        <a:rPr lang="es-PY" sz="16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inc</a:t>
                      </a:r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luye  Boquerón  y Alto Paraguay )</a:t>
                      </a:r>
                    </a:p>
                    <a:p>
                      <a:pPr algn="just"/>
                      <a:endParaRPr lang="es-CL" sz="16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087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Período de levantamiento de los datos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levantamiento de los datos se llevó a cabo entre los meses de enero a diciembre del 2019.</a:t>
                      </a:r>
                      <a:endParaRPr lang="es-CL" sz="16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087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Tamaño y distribución</a:t>
                      </a:r>
                      <a:r>
                        <a:rPr lang="es-CL" sz="16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la muestra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</a:t>
                      </a:r>
                      <a:r>
                        <a:rPr lang="es-CL" sz="16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tamaño muestral de la EPHC es de 4.000 hogares en </a:t>
                      </a:r>
                      <a:r>
                        <a:rPr lang="es-CL" sz="16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 tres primeros trimestres y 6.000 hogares en el cuarto trimestre.</a:t>
                      </a:r>
                      <a:endParaRPr lang="es-CL" sz="1600" b="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534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  <a:r>
                        <a:rPr lang="es-CL" sz="16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Resultados de pobreza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 Narrow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060" marR="990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 datos de pobreza presentados corresponden al 4to trimestre del año 2019, con el fin de mantener la comparabilidad con años anteriores.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" y="0"/>
            <a:ext cx="9906000" cy="6858000"/>
          </a:xfrm>
          <a:prstGeom prst="rect">
            <a:avLst/>
          </a:prstGeom>
          <a:solidFill>
            <a:srgbClr val="FFB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s-PY"/>
          </a:p>
        </p:txBody>
      </p:sp>
      <p:sp>
        <p:nvSpPr>
          <p:cNvPr id="5" name="4 CuadroTexto"/>
          <p:cNvSpPr txBox="1"/>
          <p:nvPr/>
        </p:nvSpPr>
        <p:spPr>
          <a:xfrm>
            <a:off x="2" y="2924948"/>
            <a:ext cx="9906000" cy="76943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s-PY" sz="4400" b="1" i="1" dirty="0">
                <a:latin typeface="Century Gothic" pitchFamily="34" charset="0"/>
              </a:rPr>
              <a:t>¡Muchas Gracias!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" y="5373217"/>
            <a:ext cx="9711529" cy="10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92770" y="1412776"/>
            <a:ext cx="8667811" cy="3323977"/>
          </a:xfrm>
          <a:prstGeom prst="rect">
            <a:avLst/>
          </a:prstGeom>
          <a:noFill/>
          <a:effectLst/>
        </p:spPr>
        <p:txBody>
          <a:bodyPr wrap="square" lIns="91428" tIns="45715" rIns="91428" bIns="45715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buClr>
                <a:srgbClr val="CC0099"/>
              </a:buClr>
              <a:buFont typeface="Arial" pitchFamily="34" charset="0"/>
              <a:buChar char="•"/>
            </a:pPr>
            <a:r>
              <a:rPr lang="es-PY" sz="2800" dirty="0">
                <a:cs typeface="Arial" pitchFamily="34" charset="0"/>
              </a:rPr>
              <a:t>Definición de pobreza </a:t>
            </a:r>
            <a:r>
              <a:rPr lang="es-PY" sz="2800" dirty="0" smtClean="0">
                <a:cs typeface="Arial" pitchFamily="34" charset="0"/>
              </a:rPr>
              <a:t>monetaria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Clr>
                <a:srgbClr val="CC0099"/>
              </a:buClr>
              <a:buFont typeface="Arial" pitchFamily="34" charset="0"/>
              <a:buChar char="•"/>
            </a:pPr>
            <a:r>
              <a:rPr lang="es-PY" sz="2800" dirty="0" smtClean="0">
                <a:cs typeface="Arial" pitchFamily="34" charset="0"/>
              </a:rPr>
              <a:t>Estimaciones </a:t>
            </a:r>
            <a:r>
              <a:rPr lang="es-PY" sz="2800" dirty="0">
                <a:cs typeface="Arial" pitchFamily="34" charset="0"/>
              </a:rPr>
              <a:t>de </a:t>
            </a:r>
            <a:r>
              <a:rPr lang="es-PY" sz="2800" dirty="0" smtClean="0">
                <a:cs typeface="Arial" pitchFamily="34" charset="0"/>
              </a:rPr>
              <a:t>pobreza total </a:t>
            </a:r>
            <a:r>
              <a:rPr lang="es-PY" sz="2800" dirty="0">
                <a:cs typeface="Arial" pitchFamily="34" charset="0"/>
              </a:rPr>
              <a:t>y pobreza </a:t>
            </a:r>
            <a:r>
              <a:rPr lang="es-PY" sz="2800" dirty="0" smtClean="0">
                <a:cs typeface="Arial" pitchFamily="34" charset="0"/>
              </a:rPr>
              <a:t>extrema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Clr>
                <a:srgbClr val="CC0099"/>
              </a:buClr>
              <a:buFont typeface="Arial" pitchFamily="34" charset="0"/>
              <a:buChar char="•"/>
            </a:pPr>
            <a:r>
              <a:rPr lang="es-PY" sz="2800" dirty="0" smtClean="0">
                <a:cs typeface="Arial" pitchFamily="34" charset="0"/>
              </a:rPr>
              <a:t>Análisis </a:t>
            </a:r>
            <a:r>
              <a:rPr lang="es-PY" sz="2800" dirty="0">
                <a:cs typeface="Arial" pitchFamily="34" charset="0"/>
              </a:rPr>
              <a:t>de los componentes de la </a:t>
            </a:r>
            <a:r>
              <a:rPr lang="es-PY" sz="2800" dirty="0" smtClean="0">
                <a:cs typeface="Arial" pitchFamily="34" charset="0"/>
              </a:rPr>
              <a:t>medición(líneas de pobreza total y extrema e ingresos)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Clr>
                <a:srgbClr val="CC0099"/>
              </a:buClr>
              <a:buFont typeface="Arial" pitchFamily="34" charset="0"/>
              <a:buChar char="•"/>
            </a:pPr>
            <a:r>
              <a:rPr lang="es-PY" sz="2800" dirty="0" smtClean="0">
                <a:cs typeface="Arial" pitchFamily="34" charset="0"/>
              </a:rPr>
              <a:t>Ficha </a:t>
            </a:r>
            <a:r>
              <a:rPr lang="es-PY" sz="2800" dirty="0">
                <a:cs typeface="Arial" pitchFamily="34" charset="0"/>
              </a:rPr>
              <a:t>técnica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96550" y="188642"/>
            <a:ext cx="8390356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600" b="1" dirty="0"/>
              <a:t>Contenido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687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9095" y="1214423"/>
            <a:ext cx="8667811" cy="892542"/>
          </a:xfrm>
          <a:prstGeom prst="rect">
            <a:avLst/>
          </a:prstGeom>
          <a:noFill/>
          <a:effectLst/>
        </p:spPr>
        <p:txBody>
          <a:bodyPr wrap="square" lIns="91428" tIns="45715" rIns="91428" bIns="45715" rtlCol="0">
            <a:spAutoFit/>
          </a:bodyPr>
          <a:lstStyle/>
          <a:p>
            <a:endParaRPr lang="es-PY" dirty="0" smtClean="0"/>
          </a:p>
          <a:p>
            <a:pPr marL="457142" indent="-457142">
              <a:buFont typeface="+mj-lt"/>
              <a:buAutoNum type="arabicPeriod"/>
            </a:pPr>
            <a:endParaRPr lang="es-PY" dirty="0"/>
          </a:p>
          <a:p>
            <a:pPr marL="285714" indent="-285714" algn="just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896550" y="188642"/>
            <a:ext cx="8390356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600" b="1" dirty="0"/>
              <a:t>Definición</a:t>
            </a:r>
          </a:p>
        </p:txBody>
      </p:sp>
      <p:sp>
        <p:nvSpPr>
          <p:cNvPr id="5" name="CuadroTexto 5"/>
          <p:cNvSpPr txBox="1"/>
          <p:nvPr/>
        </p:nvSpPr>
        <p:spPr>
          <a:xfrm>
            <a:off x="311484" y="834963"/>
            <a:ext cx="9283031" cy="3416320"/>
          </a:xfrm>
          <a:prstGeom prst="rect">
            <a:avLst/>
          </a:prstGeom>
          <a:noFill/>
          <a:effectLst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s-PY" dirty="0" smtClean="0">
                <a:latin typeface="Times New Roman" pitchFamily="18" charset="0"/>
                <a:cs typeface="Times New Roman" panose="02020603050405020304" pitchFamily="18" charset="0"/>
              </a:rPr>
              <a:t>La medida oficial de pobreza que se utiliza hasta la fecha en Paraguay es la </a:t>
            </a:r>
            <a:r>
              <a:rPr lang="es-P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pobreza </a:t>
            </a:r>
            <a:r>
              <a:rPr lang="es-P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monetaria</a:t>
            </a:r>
            <a:r>
              <a:rPr lang="es-P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cual se calcula comparando los </a:t>
            </a:r>
            <a:r>
              <a:rPr lang="es-P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ingresos</a:t>
            </a:r>
            <a:r>
              <a:rPr lang="es-PY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Y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cápita de </a:t>
            </a:r>
            <a:r>
              <a:rPr lang="es-PY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hogares (EPH) con las </a:t>
            </a:r>
            <a:r>
              <a:rPr lang="es-P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líneas </a:t>
            </a:r>
            <a:r>
              <a:rPr lang="es-P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P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pobreza (</a:t>
            </a:r>
            <a:r>
              <a:rPr lang="es-PY" dirty="0" smtClean="0">
                <a:latin typeface="Times New Roman" pitchFamily="18" charset="0"/>
                <a:cs typeface="Times New Roman" panose="02020603050405020304" pitchFamily="18" charset="0"/>
              </a:rPr>
              <a:t>construidas </a:t>
            </a:r>
            <a:r>
              <a:rPr lang="es-PY" dirty="0">
                <a:latin typeface="Times New Roman" pitchFamily="18" charset="0"/>
                <a:cs typeface="Times New Roman" panose="02020603050405020304" pitchFamily="18" charset="0"/>
              </a:rPr>
              <a:t>en base a una encuesta del 2011/2012 y precio actualizado por el IPC del Banco Central</a:t>
            </a:r>
            <a:r>
              <a:rPr lang="es-P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s-P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4" indent="-285714" algn="just">
              <a:buFont typeface="Arial" pitchFamily="34" charset="0"/>
              <a:buChar char="•"/>
            </a:pP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P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línea de pobreza extrema</a:t>
            </a:r>
            <a:r>
              <a:rPr lang="es-PY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Y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 el costo de una </a:t>
            </a:r>
            <a:r>
              <a:rPr lang="es-P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Canasta Básica de Alimentos (CBA)</a:t>
            </a:r>
            <a:r>
              <a:rPr lang="es-P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constituida por un conjunto de alimentos y bebidas no alcohólicas cuyo contenido calórico </a:t>
            </a: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satisfacen </a:t>
            </a:r>
            <a:r>
              <a:rPr lang="es-PY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requerimientos calóricos </a:t>
            </a: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mínimos (vida saludable).</a:t>
            </a:r>
            <a:endParaRPr lang="es-P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4" indent="-285714" algn="just">
              <a:buFont typeface="Arial" pitchFamily="34" charset="0"/>
              <a:buChar char="•"/>
            </a:pPr>
            <a:endParaRPr lang="es-P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4" indent="-285714" algn="just">
              <a:buFont typeface="Arial" pitchFamily="34" charset="0"/>
              <a:buChar char="•"/>
            </a:pP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PY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línea de pobreza total</a:t>
            </a:r>
            <a:r>
              <a:rPr lang="es-PY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igual </a:t>
            </a:r>
            <a:r>
              <a:rPr lang="es-PY" dirty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PY" dirty="0" smtClean="0">
                <a:latin typeface="Times New Roman" pitchFamily="18" charset="0"/>
                <a:cs typeface="Times New Roman" pitchFamily="18" charset="0"/>
              </a:rPr>
              <a:t>costo </a:t>
            </a:r>
            <a:r>
              <a:rPr lang="es-PY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s-P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Canasta Básica de Consumo (CBC)</a:t>
            </a:r>
            <a:r>
              <a:rPr lang="es-PY" dirty="0" smtClean="0">
                <a:latin typeface="Times New Roman" pitchFamily="18" charset="0"/>
                <a:cs typeface="Times New Roman" pitchFamily="18" charset="0"/>
              </a:rPr>
              <a:t> que incluye además de </a:t>
            </a:r>
            <a:r>
              <a:rPr lang="es-PY" dirty="0">
                <a:latin typeface="Times New Roman" pitchFamily="18" charset="0"/>
                <a:cs typeface="Times New Roman" pitchFamily="18" charset="0"/>
              </a:rPr>
              <a:t>los alimentos el costo de otros bienes y servicios no alimentarios considerados esenciales</a:t>
            </a:r>
            <a:r>
              <a:rPr lang="es-PY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P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180691" y="4365104"/>
            <a:ext cx="5544616" cy="22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1983" y="332660"/>
            <a:ext cx="8390356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600" b="1" dirty="0"/>
              <a:t>Estimaciones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2975" y="1268760"/>
            <a:ext cx="8592969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400" b="1" dirty="0"/>
              <a:t>Incidencia de </a:t>
            </a:r>
            <a:r>
              <a:rPr lang="es-PY" sz="2400" b="1" u="sng" dirty="0"/>
              <a:t>POBREZA TOTAL </a:t>
            </a:r>
            <a:r>
              <a:rPr lang="es-PY" sz="2400" b="1" dirty="0"/>
              <a:t>según </a:t>
            </a:r>
            <a:r>
              <a:rPr lang="es-PY" sz="2400" b="1" dirty="0" smtClean="0"/>
              <a:t>área </a:t>
            </a:r>
            <a:r>
              <a:rPr lang="es-PY" sz="2400" b="1" dirty="0"/>
              <a:t>de </a:t>
            </a:r>
            <a:r>
              <a:rPr lang="es-PY" sz="2400" b="1" dirty="0" smtClean="0"/>
              <a:t>residencia </a:t>
            </a:r>
            <a:r>
              <a:rPr lang="es-PY" sz="2400" b="1" dirty="0"/>
              <a:t>y </a:t>
            </a:r>
            <a:r>
              <a:rPr lang="es-PY" sz="2400" b="1" dirty="0" smtClean="0"/>
              <a:t>año </a:t>
            </a:r>
            <a:r>
              <a:rPr lang="es-PY" sz="2400" b="1" dirty="0"/>
              <a:t>(%)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227694"/>
              </p:ext>
            </p:extLst>
          </p:nvPr>
        </p:nvGraphicFramePr>
        <p:xfrm>
          <a:off x="193579" y="1988840"/>
          <a:ext cx="967558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33823"/>
              </p:ext>
            </p:extLst>
          </p:nvPr>
        </p:nvGraphicFramePr>
        <p:xfrm>
          <a:off x="344488" y="5805264"/>
          <a:ext cx="3848100" cy="561975"/>
        </p:xfrm>
        <a:graphic>
          <a:graphicData uri="http://schemas.openxmlformats.org/drawingml/2006/table">
            <a:tbl>
              <a:tblPr/>
              <a:tblGrid>
                <a:gridCol w="309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Fuente: </a:t>
                      </a:r>
                      <a:r>
                        <a:rPr lang="es-P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DGEEC. Encuesta Permanente de Hogares 1997/98-2016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DGEEC. Encuesta Permanente de Hogares Continua 2017-2019.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</a:t>
                      </a:r>
                      <a:r>
                        <a:rPr lang="es-P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 incluye los departamentos de Boquerón y Alto Paraguay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4488" y="227448"/>
            <a:ext cx="8390356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600" b="1" dirty="0"/>
              <a:t>Estimaciones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4488" y="873769"/>
            <a:ext cx="9248983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400" b="1" dirty="0"/>
              <a:t>Incidencia de </a:t>
            </a:r>
            <a:r>
              <a:rPr lang="es-PY" sz="2400" b="1" u="sng" dirty="0"/>
              <a:t>POBREZA TOTAL </a:t>
            </a:r>
            <a:r>
              <a:rPr lang="es-PY" sz="2400" b="1" dirty="0"/>
              <a:t>según </a:t>
            </a:r>
            <a:r>
              <a:rPr lang="es-PY" sz="2400" b="1" dirty="0" smtClean="0"/>
              <a:t>área </a:t>
            </a:r>
            <a:r>
              <a:rPr lang="es-PY" sz="2400" b="1" dirty="0"/>
              <a:t>de </a:t>
            </a:r>
            <a:r>
              <a:rPr lang="es-PY" sz="2400" b="1" dirty="0" smtClean="0"/>
              <a:t>residencia </a:t>
            </a:r>
            <a:r>
              <a:rPr lang="es-PY" sz="2400" b="1" dirty="0"/>
              <a:t>y </a:t>
            </a:r>
            <a:r>
              <a:rPr lang="es-PY" sz="2400" b="1" dirty="0" smtClean="0"/>
              <a:t>año </a:t>
            </a:r>
            <a:r>
              <a:rPr lang="es-PY" sz="2400" b="1" dirty="0"/>
              <a:t>(totales)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48706"/>
              </p:ext>
            </p:extLst>
          </p:nvPr>
        </p:nvGraphicFramePr>
        <p:xfrm>
          <a:off x="488504" y="6195622"/>
          <a:ext cx="3848100" cy="561975"/>
        </p:xfrm>
        <a:graphic>
          <a:graphicData uri="http://schemas.openxmlformats.org/drawingml/2006/table">
            <a:tbl>
              <a:tblPr/>
              <a:tblGrid>
                <a:gridCol w="309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Fuente: </a:t>
                      </a:r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DGEEC. Encuesta Permanente de Hogares 1997/98-2016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DGEEC. Encuesta Permanente de Hogares Continua 2017-2019.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</a:t>
                      </a:r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 incluye los departamentos de Boquerón y Alto Paraguay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1335424"/>
            <a:ext cx="5485309" cy="48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704" y="188641"/>
            <a:ext cx="8390356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600" b="1" dirty="0" smtClean="0"/>
              <a:t>Estimaciones</a:t>
            </a:r>
            <a:endParaRPr lang="es-PY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5489" y="871677"/>
            <a:ext cx="9055340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400" b="1" dirty="0"/>
              <a:t>Incidencia de </a:t>
            </a:r>
            <a:r>
              <a:rPr lang="es-PY" sz="2400" b="1" u="sng" dirty="0"/>
              <a:t>POBREZA EXTREMA </a:t>
            </a:r>
            <a:r>
              <a:rPr lang="es-PY" sz="2400" b="1" dirty="0"/>
              <a:t>según </a:t>
            </a:r>
            <a:r>
              <a:rPr lang="es-PY" sz="2400" b="1" dirty="0" smtClean="0"/>
              <a:t>área </a:t>
            </a:r>
            <a:r>
              <a:rPr lang="es-PY" sz="2400" b="1" dirty="0"/>
              <a:t>de </a:t>
            </a:r>
            <a:r>
              <a:rPr lang="es-PY" sz="2400" b="1" dirty="0" smtClean="0"/>
              <a:t>residencia </a:t>
            </a:r>
            <a:r>
              <a:rPr lang="es-PY" sz="2400" b="1" dirty="0"/>
              <a:t>y </a:t>
            </a:r>
            <a:r>
              <a:rPr lang="es-PY" sz="2400" b="1" dirty="0" smtClean="0"/>
              <a:t>año </a:t>
            </a:r>
            <a:r>
              <a:rPr lang="es-PY" sz="2400" b="1" dirty="0"/>
              <a:t>(%)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95300" y="1977231"/>
          <a:ext cx="8915400" cy="3771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8" name="2 Gráfico"/>
          <p:cNvGraphicFramePr/>
          <p:nvPr>
            <p:extLst>
              <p:ext uri="{D42A27DB-BD31-4B8C-83A1-F6EECF244321}">
                <p14:modId xmlns:p14="http://schemas.microsoft.com/office/powerpoint/2010/main" val="1762393509"/>
              </p:ext>
            </p:extLst>
          </p:nvPr>
        </p:nvGraphicFramePr>
        <p:xfrm>
          <a:off x="226786" y="1556792"/>
          <a:ext cx="947874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08876"/>
              </p:ext>
            </p:extLst>
          </p:nvPr>
        </p:nvGraphicFramePr>
        <p:xfrm>
          <a:off x="272480" y="5877272"/>
          <a:ext cx="3848100" cy="561975"/>
        </p:xfrm>
        <a:graphic>
          <a:graphicData uri="http://schemas.openxmlformats.org/drawingml/2006/table">
            <a:tbl>
              <a:tblPr/>
              <a:tblGrid>
                <a:gridCol w="309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Fuente: </a:t>
                      </a:r>
                      <a:r>
                        <a:rPr lang="es-P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DGEEC. Encuesta Permanente de Hogares 1997/98-2016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DGEEC. Encuesta Permanente de Hogares Continua 2017-2019.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</a:t>
                      </a:r>
                      <a:r>
                        <a:rPr lang="es-P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 incluye los departamentos de Boquerón y Alto Paraguay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6832" y="175878"/>
            <a:ext cx="8390356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600" b="1" dirty="0" smtClean="0"/>
              <a:t>Estimaciones</a:t>
            </a:r>
            <a:endParaRPr lang="es-PY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42741" y="820620"/>
            <a:ext cx="8127265" cy="400099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000" b="1" dirty="0"/>
              <a:t>Incidencia de </a:t>
            </a:r>
            <a:r>
              <a:rPr lang="es-PY" sz="2000" b="1" u="sng" dirty="0"/>
              <a:t>POBREZA EXTREMA </a:t>
            </a:r>
            <a:r>
              <a:rPr lang="es-PY" sz="2000" b="1" dirty="0"/>
              <a:t>según </a:t>
            </a:r>
            <a:r>
              <a:rPr lang="es-PY" sz="2000" b="1" dirty="0" smtClean="0"/>
              <a:t>área </a:t>
            </a:r>
            <a:r>
              <a:rPr lang="es-PY" sz="2000" b="1" dirty="0"/>
              <a:t>de r</a:t>
            </a:r>
            <a:r>
              <a:rPr lang="es-PY" sz="2000" b="1" dirty="0" smtClean="0"/>
              <a:t>esidencia </a:t>
            </a:r>
            <a:r>
              <a:rPr lang="es-PY" sz="2000" b="1" dirty="0"/>
              <a:t>y </a:t>
            </a:r>
            <a:r>
              <a:rPr lang="es-PY" sz="2000" b="1" dirty="0" smtClean="0"/>
              <a:t>año </a:t>
            </a:r>
            <a:r>
              <a:rPr lang="es-PY" sz="2000" b="1" dirty="0"/>
              <a:t>(totales)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12226"/>
              </p:ext>
            </p:extLst>
          </p:nvPr>
        </p:nvGraphicFramePr>
        <p:xfrm>
          <a:off x="342741" y="1267731"/>
          <a:ext cx="6514905" cy="5552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Hoja de cálculo" r:id="rId4" imgW="7734367" imgH="6591380" progId="Excel.Sheet.12">
                  <p:embed/>
                </p:oleObj>
              </mc:Choice>
              <mc:Fallback>
                <p:oleObj name="Hoja de cálculo" r:id="rId4" imgW="7734367" imgH="65913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741" y="1267731"/>
                        <a:ext cx="6514905" cy="5552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7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4475" y="294695"/>
            <a:ext cx="9345486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200" b="1" dirty="0"/>
              <a:t>Análisis de los componentes de la pobreza monetaria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4953" y="879460"/>
            <a:ext cx="5577336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400" b="1" dirty="0"/>
              <a:t>Líneas de pobreza total y pobreza extrema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9" y="6595889"/>
            <a:ext cx="45434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61" y="1341113"/>
            <a:ext cx="6120907" cy="52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4472" y="253883"/>
            <a:ext cx="9906000" cy="5847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s-PY" sz="3200" b="1" dirty="0"/>
              <a:t>Análisis de los componentes de la pobreza monetaria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4472" y="1043447"/>
            <a:ext cx="5175303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s-PY" sz="2400" b="1" dirty="0"/>
              <a:t>Estructura de los ingresos según fuente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30626"/>
              </p:ext>
            </p:extLst>
          </p:nvPr>
        </p:nvGraphicFramePr>
        <p:xfrm>
          <a:off x="344488" y="1505102"/>
          <a:ext cx="8928993" cy="5236268"/>
        </p:xfrm>
        <a:graphic>
          <a:graphicData uri="http://schemas.openxmlformats.org/drawingml/2006/table">
            <a:tbl>
              <a:tblPr/>
              <a:tblGrid>
                <a:gridCol w="203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65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3915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AREA URBANA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5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 de ingreso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Hogares clasificados por deciles de ingreso per capita mensual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82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 más pobre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 más rico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67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Ingresos laborales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85,7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75,0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86,1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87,4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88,4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90,5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90,0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90,2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88,8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87,0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80,7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467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por ayuda familiar del país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9,5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467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por ayuda familiar del exterior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67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por jubilación o pensión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-  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2,0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2,1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3,2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9,3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467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del Estado Monetario Tekopora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0,1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-  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-  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-  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467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del Estado Monetario Adulto Mayor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0,5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3,1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467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ingresos</a:t>
                      </a:r>
                      <a:r>
                        <a:rPr lang="es-PY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9,4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355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100,0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355">
                <a:tc>
                  <a:txBody>
                    <a:bodyPr/>
                    <a:lstStyle/>
                    <a:p>
                      <a:pPr algn="l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355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AREA RURAL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Y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35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 de ingreso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Hogares clasificados por deciles de ingreso per capita mensual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382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 más pobre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 más rico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561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Ingresos laborales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85,4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61,6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68,1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71,8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73,3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78,6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85,8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82,5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84,6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87,9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91,0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561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por ayuda familiar del país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0,9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561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por ayuda familiar del exterior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0,5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561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por jubilación o pensión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-  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-  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3,1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1,8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2561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del Estado Monetario Tekopora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0,9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7,8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2561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Ing del Estado Monetario Adulto Mayor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4,5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4,0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6,9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4,7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3,6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0,3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2561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ingresos</a:t>
                      </a:r>
                      <a:r>
                        <a:rPr lang="es-PY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19,2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14,0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10,3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11,1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7,0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5,4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5,5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5,0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5,8 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355">
                <a:tc>
                  <a:txBody>
                    <a:bodyPr/>
                    <a:lstStyle/>
                    <a:p>
                      <a:pPr algn="l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100,0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23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Fuente: DGEEC. Encuesta Permanente de Hogares Continua 2019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918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s-PY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s-P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Incluye ingresos provenientes de otros ingresos agrícolas anuales, pensiones o prestaciones por divorcio o cuidado de hijos, alimentación escolar, alquileres o rentas e intereses.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7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10902</TotalTime>
  <Words>1397</Words>
  <Application>Microsoft Office PowerPoint</Application>
  <PresentationFormat>A4 (210 x 297 mm)</PresentationFormat>
  <Paragraphs>481</Paragraphs>
  <Slides>13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Tahoma</vt:lpstr>
      <vt:lpstr>Times New Roman</vt:lpstr>
      <vt:lpstr>Verdana</vt:lpstr>
      <vt:lpstr>Tema de Office</vt:lpstr>
      <vt:lpstr>Diseño personalizado</vt:lpstr>
      <vt:lpstr>Hoja de cálculo</vt:lpstr>
      <vt:lpstr>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lescobar</dc:creator>
  <cp:lastModifiedBy>Diana G</cp:lastModifiedBy>
  <cp:revision>910</cp:revision>
  <cp:lastPrinted>2018-05-28T14:24:21Z</cp:lastPrinted>
  <dcterms:created xsi:type="dcterms:W3CDTF">2016-10-18T13:39:57Z</dcterms:created>
  <dcterms:modified xsi:type="dcterms:W3CDTF">2020-03-24T22:55:22Z</dcterms:modified>
</cp:coreProperties>
</file>